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07" r:id="rId1"/>
  </p:sldMasterIdLst>
  <p:notesMasterIdLst>
    <p:notesMasterId r:id="rId20"/>
  </p:notesMasterIdLst>
  <p:handoutMasterIdLst>
    <p:handoutMasterId r:id="rId21"/>
  </p:handoutMasterIdLst>
  <p:sldIdLst>
    <p:sldId id="272" r:id="rId2"/>
    <p:sldId id="337" r:id="rId3"/>
    <p:sldId id="275" r:id="rId4"/>
    <p:sldId id="323" r:id="rId5"/>
    <p:sldId id="285" r:id="rId6"/>
    <p:sldId id="287" r:id="rId7"/>
    <p:sldId id="288" r:id="rId8"/>
    <p:sldId id="289" r:id="rId9"/>
    <p:sldId id="283" r:id="rId10"/>
    <p:sldId id="295" r:id="rId11"/>
    <p:sldId id="294" r:id="rId12"/>
    <p:sldId id="297" r:id="rId13"/>
    <p:sldId id="293" r:id="rId14"/>
    <p:sldId id="328" r:id="rId15"/>
    <p:sldId id="338" r:id="rId16"/>
    <p:sldId id="339" r:id="rId17"/>
    <p:sldId id="332" r:id="rId18"/>
    <p:sldId id="340" r:id="rId19"/>
  </p:sldIdLst>
  <p:sldSz cx="7315200" cy="4114800"/>
  <p:notesSz cx="6858000" cy="9144000"/>
  <p:defaultTextStyle>
    <a:defPPr>
      <a:defRPr lang="en-US"/>
    </a:defPPr>
    <a:lvl1pPr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322263" indent="-11747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646113" indent="-23812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969963" indent="-35718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293813" indent="-47783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6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7D6"/>
    <a:srgbClr val="343434"/>
    <a:srgbClr val="1E1E1E"/>
    <a:srgbClr val="EDEAE5"/>
    <a:srgbClr val="F8981D"/>
    <a:srgbClr val="8D6ED9"/>
    <a:srgbClr val="009DDF"/>
    <a:srgbClr val="C26FD6"/>
    <a:srgbClr val="EC634D"/>
    <a:srgbClr val="7AC8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E02688-7C60-A193-FEE5-55E8B9A8B9B3}" v="2044" dt="2019-10-11T08:33:27.6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296"/>
        <p:guide pos="2304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D623AC0A-85DE-4CA0-ADE2-5E13AD42D026}" type="datetime1">
              <a:rPr lang="en-US"/>
              <a:pPr>
                <a:defRPr/>
              </a:pPr>
              <a:t>10/11/2019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4A4A8D6-9470-4DB7-9BD7-445A27FC4B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210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tiff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521371C-CBB3-4368-A4D9-AA39F6B7E462}" type="datetime1">
              <a:rPr lang="en-US"/>
              <a:pPr>
                <a:defRPr/>
              </a:pPr>
              <a:t>10/11/2019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1B43CDF-1D78-47C9-9EB7-BA4F1CF35C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72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292100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5857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8778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171575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1465092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58111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51129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344147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78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Good morning everyone, my name is Justin Dougherty and I am a product manger at Relativity.  I have the pleasure of being joined by three masters of engineering Kevin Opperman, Adam </a:t>
            </a:r>
            <a:r>
              <a:rPr lang="en-US" err="1"/>
              <a:t>Sorna</a:t>
            </a:r>
            <a:r>
              <a:rPr lang="en-US"/>
              <a:t>, and Keith Kaminski.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42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Introduction of people</a:t>
            </a:r>
          </a:p>
          <a:p>
            <a:pPr marL="0" marR="0" lvl="0" indent="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Walk through the agenda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Setup the VMs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Talk about the application we will migrate to Forms.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Customizations 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Interaction event handlers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Console event handler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Close – Check for Understanding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Extra Time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/>
          </a:p>
          <a:p>
            <a:pPr marL="0" marR="0" lvl="0" indent="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Slides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Workshop code and VM setup.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Relativity Form Fest Workshop Application.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Exercise 1 – Relativity Forms Enablement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Relativity Forms – What it is, and what does it do?.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What does it do differently from classic.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Object customization in Relativity Form.  What are the things you need to do to customize.  Updating or creating a page interaction event </a:t>
            </a:r>
            <a:r>
              <a:rPr lang="en-US" err="1"/>
              <a:t>hanlder</a:t>
            </a:r>
            <a:r>
              <a:rPr lang="en-US"/>
              <a:t>.  </a:t>
            </a:r>
            <a:r>
              <a:rPr lang="en-US" err="1"/>
              <a:t>Creatin</a:t>
            </a:r>
            <a:r>
              <a:rPr lang="en-US"/>
              <a:t> the </a:t>
            </a:r>
            <a:r>
              <a:rPr lang="en-US" err="1"/>
              <a:t>javascript</a:t>
            </a:r>
            <a:r>
              <a:rPr lang="en-US"/>
              <a:t> to support it.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Exercise 2 - Doing an update to the page interaction event handler and the </a:t>
            </a:r>
            <a:r>
              <a:rPr lang="en-US" err="1"/>
              <a:t>javascript</a:t>
            </a:r>
            <a:endParaRPr lang="en-US"/>
          </a:p>
          <a:p>
            <a:pPr marL="463550" marR="0" lvl="1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Key bullet points for the exercise</a:t>
            </a:r>
          </a:p>
          <a:p>
            <a:pPr marL="463550" marR="0" lvl="1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At the end of this exercise, you should be able to see a </a:t>
            </a:r>
            <a:r>
              <a:rPr lang="en-US" err="1"/>
              <a:t>consule</a:t>
            </a:r>
            <a:r>
              <a:rPr lang="en-US"/>
              <a:t> on our form.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Exercise 3 – Page interaction event </a:t>
            </a:r>
            <a:r>
              <a:rPr lang="en-US" err="1"/>
              <a:t>hanlders</a:t>
            </a:r>
            <a:r>
              <a:rPr lang="en-US"/>
              <a:t>.</a:t>
            </a:r>
          </a:p>
          <a:p>
            <a:pPr marL="463550" marR="0" lvl="1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Code </a:t>
            </a:r>
            <a:r>
              <a:rPr lang="en-US" err="1"/>
              <a:t>snippits</a:t>
            </a:r>
            <a:r>
              <a:rPr lang="en-US"/>
              <a:t> to guide them through this</a:t>
            </a:r>
          </a:p>
          <a:p>
            <a:pPr marL="463550" marR="0" lvl="1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The field will turn on and off when for enthusiasm.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Your first conversion is nearly complete.  All that remains is a button on the console.  We aren’t </a:t>
            </a:r>
            <a:r>
              <a:rPr lang="en-US" err="1"/>
              <a:t>finshed</a:t>
            </a:r>
            <a:r>
              <a:rPr lang="en-US"/>
              <a:t> yet.  Let’s use the </a:t>
            </a:r>
            <a:r>
              <a:rPr lang="en-US" err="1"/>
              <a:t>convienince</a:t>
            </a:r>
            <a:r>
              <a:rPr lang="en-US"/>
              <a:t> API.  We are going use a convenience API that isn’t documented publicly yet.  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Exercise 4 – Console event handler</a:t>
            </a:r>
          </a:p>
          <a:p>
            <a:pPr marL="463550" marR="0" lvl="1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Setting up the </a:t>
            </a:r>
            <a:r>
              <a:rPr lang="en-US" err="1"/>
              <a:t>consule</a:t>
            </a:r>
            <a:r>
              <a:rPr lang="en-US"/>
              <a:t> with the markup</a:t>
            </a:r>
          </a:p>
          <a:p>
            <a:pPr marL="463550" marR="0" lvl="1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Attaching the markup to the action.</a:t>
            </a:r>
          </a:p>
          <a:p>
            <a:pPr marL="463550" marR="0" lvl="1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Filling out the part that does the API call.</a:t>
            </a:r>
          </a:p>
          <a:p>
            <a:pPr marL="0" marR="0" lvl="0" indent="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Close – Check for understanding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If we have time we could dive into updating browser alerts.</a:t>
            </a:r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/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/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/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/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/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/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/>
          </a:p>
          <a:p>
            <a:pPr marL="171450" marR="0" lvl="0" indent="-17145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16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8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87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71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868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Calibri"/>
              </a:rPr>
              <a:t>Necessary for unit testing: </a:t>
            </a:r>
            <a:endParaRPr lang="en-US">
              <a:cs typeface="Calibri"/>
            </a:endParaRPr>
          </a:p>
          <a:p>
            <a:r>
              <a:rPr lang="en-US">
                <a:ea typeface="ＭＳ Ｐゴシック"/>
                <a:cs typeface="Calibri"/>
              </a:rPr>
              <a:t>We need our code to be testable to allow us to write tests. If the code cannot be unit tested, we've already got problems!</a:t>
            </a:r>
          </a:p>
          <a:p>
            <a:endParaRPr lang="en-US">
              <a:cs typeface="Calibri"/>
            </a:endParaRPr>
          </a:p>
          <a:p>
            <a:r>
              <a:rPr lang="en-US">
                <a:ea typeface="ＭＳ Ｐゴシック"/>
                <a:cs typeface="Calibri"/>
              </a:rPr>
              <a:t>Makes adding new unit tests simple:</a:t>
            </a:r>
          </a:p>
          <a:p>
            <a:r>
              <a:rPr lang="en-US">
                <a:ea typeface="ＭＳ Ｐゴシック"/>
                <a:cs typeface="Calibri"/>
              </a:rPr>
              <a:t>You want to be able to add tests with ease – adding a test should have as few barriers to addition as possible as to encourage contributors to add more tests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ea typeface="ＭＳ Ｐゴシック"/>
                <a:cs typeface="Calibri"/>
              </a:rPr>
              <a:t>Enables future integration testing:</a:t>
            </a:r>
          </a:p>
          <a:p>
            <a:r>
              <a:rPr lang="en-US">
                <a:ea typeface="ＭＳ Ｐゴシック"/>
                <a:cs typeface="Calibri"/>
              </a:rPr>
              <a:t>If you follow the patterns and principles suggested here today, you'll set yourself up for easy integration testing in the future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982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Calibri"/>
              </a:rPr>
              <a:t>Necessary for unit testing: </a:t>
            </a:r>
            <a:endParaRPr lang="en-US">
              <a:cs typeface="Calibri"/>
            </a:endParaRPr>
          </a:p>
          <a:p>
            <a:r>
              <a:rPr lang="en-US">
                <a:ea typeface="ＭＳ Ｐゴシック"/>
                <a:cs typeface="Calibri"/>
              </a:rPr>
              <a:t>We need our code to be testable to allow us to write tests. If the code cannot be unit tested, we've already got problems!</a:t>
            </a:r>
          </a:p>
          <a:p>
            <a:endParaRPr lang="en-US">
              <a:cs typeface="Calibri"/>
            </a:endParaRPr>
          </a:p>
          <a:p>
            <a:r>
              <a:rPr lang="en-US">
                <a:ea typeface="ＭＳ Ｐゴシック"/>
                <a:cs typeface="Calibri"/>
              </a:rPr>
              <a:t>Makes adding new unit tests simple:</a:t>
            </a:r>
          </a:p>
          <a:p>
            <a:r>
              <a:rPr lang="en-US">
                <a:ea typeface="ＭＳ Ｐゴシック"/>
                <a:cs typeface="Calibri"/>
              </a:rPr>
              <a:t>You want to be able to add tests with ease – adding a test should have as few barriers to addition as possible as to encourage contributors to add more tests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ea typeface="ＭＳ Ｐゴシック"/>
                <a:cs typeface="Calibri"/>
              </a:rPr>
              <a:t>Enables future integration testing:</a:t>
            </a:r>
          </a:p>
          <a:p>
            <a:r>
              <a:rPr lang="en-US">
                <a:ea typeface="ＭＳ Ｐゴシック"/>
                <a:cs typeface="Calibri"/>
              </a:rPr>
              <a:t>If you follow the patterns and principles suggested here today, you'll set yourself up for easy integration testing in the future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174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DB3EFE-FB14-8341-B2BD-9DB48829DB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86A5938-568C-452D-89FB-0DFB09423671}"/>
              </a:ext>
            </a:extLst>
          </p:cNvPr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1E1E1E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A7E4BD-75C0-45D5-8867-67C7C25D064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6582" y="916882"/>
            <a:ext cx="3734418" cy="1003966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81000" y="2283018"/>
            <a:ext cx="3810000" cy="1222182"/>
          </a:xfrm>
          <a:prstGeom prst="rect">
            <a:avLst/>
          </a:prstGeom>
        </p:spPr>
        <p:txBody>
          <a:bodyPr lIns="58603" tIns="29301" rIns="58603" bIns="29301" anchor="t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/>
              <a:t>Session Name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3E7457-16FF-9140-A06F-E09212E60852}"/>
              </a:ext>
            </a:extLst>
          </p:cNvPr>
          <p:cNvCxnSpPr>
            <a:cxnSpLocks/>
          </p:cNvCxnSpPr>
          <p:nvPr userDrawn="1"/>
        </p:nvCxnSpPr>
        <p:spPr>
          <a:xfrm>
            <a:off x="0" y="2091184"/>
            <a:ext cx="4191000" cy="0"/>
          </a:xfrm>
          <a:prstGeom prst="line">
            <a:avLst/>
          </a:prstGeom>
          <a:ln w="12700">
            <a:solidFill>
              <a:schemeClr val="bg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81E1AC5-CA4A-7947-93E0-6F972ADA7CC8}"/>
              </a:ext>
            </a:extLst>
          </p:cNvPr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F68A69-694E-574B-A50F-4028BCE7515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896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10"/>
          </p:nvPr>
        </p:nvSpPr>
        <p:spPr>
          <a:xfrm>
            <a:off x="3772498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cxnSpLocks/>
          </p:cNvCxnSpPr>
          <p:nvPr userDrawn="1"/>
        </p:nvCxnSpPr>
        <p:spPr>
          <a:xfrm>
            <a:off x="209332" y="464063"/>
            <a:ext cx="68772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93B4E58-F39A-D749-B827-CDF1A5D3F6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5" y="4026004"/>
            <a:ext cx="558789" cy="44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213360" y="1079138"/>
            <a:ext cx="3314102" cy="288994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>
            <a:spLocks noGrp="1"/>
          </p:cNvSpPr>
          <p:nvPr>
            <p:ph idx="15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594186"/>
            <a:ext cx="3375061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/>
              <a:t>Click to edit Challenge text styles</a:t>
            </a:r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705361" y="594186"/>
            <a:ext cx="3381239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/>
              <a:t>Click to edit Solution text styles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cxnSpLocks/>
          </p:cNvCxnSpPr>
          <p:nvPr userDrawn="1"/>
        </p:nvCxnSpPr>
        <p:spPr>
          <a:xfrm>
            <a:off x="209332" y="464063"/>
            <a:ext cx="68772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4BA7EE37-86D7-4849-8EE4-F7D205C951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5" y="4026004"/>
            <a:ext cx="558789" cy="44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llenge /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06228" y="594186"/>
            <a:ext cx="3221233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/>
              <a:t>Click to edit Challenge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" y="601138"/>
            <a:ext cx="294398" cy="2943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947" y="583623"/>
            <a:ext cx="294398" cy="294398"/>
          </a:xfrm>
          <a:prstGeom prst="rect">
            <a:avLst/>
          </a:prstGeom>
        </p:spPr>
      </p:pic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006954" y="594186"/>
            <a:ext cx="3168442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/>
              <a:t>Click to edit Solution text styles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213360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/>
          </p:cNvCxnSpPr>
          <p:nvPr userDrawn="1"/>
        </p:nvCxnSpPr>
        <p:spPr>
          <a:xfrm>
            <a:off x="209332" y="464063"/>
            <a:ext cx="68772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28C5CD99-4B63-794C-AADF-9F82B52D8F9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705605" y="4026004"/>
            <a:ext cx="558789" cy="44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Chicago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534EAD-8143-CC43-A7B7-7F4982976E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5" y="4026004"/>
            <a:ext cx="558789" cy="44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267DF0-2A0D-2E46-8A0D-59119FC059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5" y="4026004"/>
            <a:ext cx="558789" cy="44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/Recap"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09E7C7-5B8E-194E-9020-5534020D5A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5000"/>
          </a:blip>
          <a:srcRect/>
          <a:stretch/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46494" y="914400"/>
            <a:ext cx="6613106" cy="2713315"/>
          </a:xfrm>
          <a:prstGeom prst="rect">
            <a:avLst/>
          </a:prstGeom>
        </p:spPr>
        <p:txBody>
          <a:bodyPr lIns="58603" tIns="29301" rIns="58603" bIns="29301" anchor="t" anchorCtr="0">
            <a:noAutofit/>
          </a:bodyPr>
          <a:lstStyle>
            <a:lvl1pPr marL="285750" indent="-285750">
              <a:spcBef>
                <a:spcPts val="1800"/>
              </a:spcBef>
              <a:buFontTx/>
              <a:buBlip>
                <a:blip r:embed="rId3"/>
              </a:buBlip>
              <a:defRPr sz="20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 marL="3238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 marL="64770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 marL="9715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 marL="1293812" indent="0">
              <a:spcBef>
                <a:spcPts val="800"/>
              </a:spcBef>
              <a:buFont typeface="Arial"/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Brief summary item list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0EEE5A1-8377-6B4B-9B64-8A020FC6271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46494" y="353008"/>
            <a:ext cx="6613525" cy="457200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marL="0" indent="0">
              <a:buNone/>
              <a:defRPr b="1">
                <a:solidFill>
                  <a:srgbClr val="00C7D6"/>
                </a:solidFill>
              </a:defRPr>
            </a:lvl1pPr>
            <a:lvl2pPr>
              <a:defRPr>
                <a:solidFill>
                  <a:srgbClr val="00C7D6"/>
                </a:solidFill>
              </a:defRPr>
            </a:lvl2pPr>
            <a:lvl3pPr>
              <a:defRPr>
                <a:solidFill>
                  <a:srgbClr val="00C7D6"/>
                </a:solidFill>
              </a:defRPr>
            </a:lvl3pPr>
            <a:lvl4pPr>
              <a:defRPr>
                <a:solidFill>
                  <a:srgbClr val="00C7D6"/>
                </a:solidFill>
              </a:defRPr>
            </a:lvl4pPr>
            <a:lvl5pPr>
              <a:defRPr>
                <a:solidFill>
                  <a:srgbClr val="00C7D6"/>
                </a:solidFill>
              </a:defRPr>
            </a:lvl5pPr>
          </a:lstStyle>
          <a:p>
            <a:pPr lvl="0"/>
            <a:r>
              <a:rPr lang="en-US"/>
              <a:t>Click to edit summary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19C46D-0635-4A42-9CA6-19FF19B098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10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">
    <p:bg>
      <p:bgPr>
        <a:solidFill>
          <a:srgbClr val="3434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1750ECD-2FAA-5D48-814C-267DFE8068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5671"/>
          <a:stretch/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290308F-4581-2346-8C37-46B6BE7B7ADD}"/>
              </a:ext>
            </a:extLst>
          </p:cNvPr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487DA6-981C-EE42-9A2B-8B7F701DD399}"/>
              </a:ext>
            </a:extLst>
          </p:cNvPr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gradFill flip="none" rotWithShape="1">
            <a:gsLst>
              <a:gs pos="23000">
                <a:srgbClr val="1E1E1E"/>
              </a:gs>
              <a:gs pos="83000">
                <a:srgbClr val="1E1E1E">
                  <a:alpha val="0"/>
                </a:srgb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04800" y="180756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>
                <a:solidFill>
                  <a:srgbClr val="00C7D6"/>
                </a:solidFill>
                <a:latin typeface="+mj-lt"/>
              </a:rPr>
              <a:t>Resources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1C487E7-5679-6542-9F6B-2F8785AE6D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990600"/>
            <a:ext cx="6578600" cy="27432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80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6E17A5-E79C-BE4E-8900-DE8F47B8D00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FA496D2-16CE-BE45-9FF8-351BBE901C93}"/>
              </a:ext>
            </a:extLst>
          </p:cNvPr>
          <p:cNvCxnSpPr>
            <a:cxnSpLocks/>
          </p:cNvCxnSpPr>
          <p:nvPr userDrawn="1"/>
        </p:nvCxnSpPr>
        <p:spPr>
          <a:xfrm>
            <a:off x="0" y="821591"/>
            <a:ext cx="6959600" cy="0"/>
          </a:xfrm>
          <a:prstGeom prst="line">
            <a:avLst/>
          </a:prstGeom>
          <a:ln w="12700">
            <a:solidFill>
              <a:srgbClr val="00C7D6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31D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3840756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237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1 Speaker">
    <p:bg>
      <p:bgPr>
        <a:solidFill>
          <a:srgbClr val="3434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13716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4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err="1"/>
              <a:t>FirstName</a:t>
            </a:r>
            <a:br>
              <a:rPr lang="en-US"/>
            </a:br>
            <a:r>
              <a:rPr lang="en-US" err="1"/>
              <a:t>LastName</a:t>
            </a:r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B5B90E1-EC0D-2A44-A638-7B4F53438F0E}"/>
              </a:ext>
            </a:extLst>
          </p:cNvPr>
          <p:cNvCxnSpPr/>
          <p:nvPr userDrawn="1"/>
        </p:nvCxnSpPr>
        <p:spPr>
          <a:xfrm>
            <a:off x="3657600" y="304800"/>
            <a:ext cx="0" cy="3505200"/>
          </a:xfrm>
          <a:prstGeom prst="line">
            <a:avLst/>
          </a:prstGeom>
          <a:ln w="12700">
            <a:solidFill>
              <a:schemeClr val="bg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BD6FEB8-3FD9-3646-AAF7-687788E913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8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2 Speakers">
    <p:bg>
      <p:bgPr>
        <a:solidFill>
          <a:srgbClr val="3434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err="1"/>
              <a:t>FirstName</a:t>
            </a:r>
            <a:br>
              <a:rPr lang="en-US"/>
            </a:br>
            <a:r>
              <a:rPr lang="en-US" err="1"/>
              <a:t>LastName</a:t>
            </a:r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err="1"/>
              <a:t>FirstName</a:t>
            </a:r>
            <a:br>
              <a:rPr lang="en-US"/>
            </a:br>
            <a:r>
              <a:rPr lang="en-US" err="1"/>
              <a:t>LastName</a:t>
            </a:r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FAB0875-793E-1A40-96B0-BAB5AFCC7BF7}"/>
              </a:ext>
            </a:extLst>
          </p:cNvPr>
          <p:cNvCxnSpPr/>
          <p:nvPr userDrawn="1"/>
        </p:nvCxnSpPr>
        <p:spPr>
          <a:xfrm>
            <a:off x="3657600" y="304800"/>
            <a:ext cx="0" cy="3505200"/>
          </a:xfrm>
          <a:prstGeom prst="line">
            <a:avLst/>
          </a:prstGeom>
          <a:ln w="12700">
            <a:solidFill>
              <a:schemeClr val="bg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824AE7D-54A8-3D43-B38A-656AE9728D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412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3 Speakers">
    <p:bg>
      <p:bgPr>
        <a:solidFill>
          <a:srgbClr val="3434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err="1"/>
              <a:t>FirstName</a:t>
            </a:r>
            <a:br>
              <a:rPr lang="en-US"/>
            </a:br>
            <a:r>
              <a:rPr lang="en-US" err="1"/>
              <a:t>LastName</a:t>
            </a:r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7051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err="1"/>
              <a:t>FirstName</a:t>
            </a:r>
            <a:br>
              <a:rPr lang="en-US"/>
            </a:br>
            <a:r>
              <a:rPr lang="en-US" err="1"/>
              <a:t>LastName</a:t>
            </a:r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292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err="1"/>
              <a:t>FirstName</a:t>
            </a:r>
            <a:br>
              <a:rPr lang="en-US"/>
            </a:br>
            <a:r>
              <a:rPr lang="en-US" err="1"/>
              <a:t>LastName</a:t>
            </a:r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68ABDD-E8B5-D847-AC83-7B3E80A852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498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6AE4ADF3-E36D-46AC-8363-A21EE96567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14062" b="1563"/>
          <a:stretch/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D0E3C40-6D79-4550-95AB-672DF325932D}"/>
              </a:ext>
            </a:extLst>
          </p:cNvPr>
          <p:cNvSpPr/>
          <p:nvPr userDrawn="1"/>
        </p:nvSpPr>
        <p:spPr>
          <a:xfrm>
            <a:off x="0" y="-8099"/>
            <a:ext cx="7322820" cy="4122899"/>
          </a:xfrm>
          <a:prstGeom prst="rect">
            <a:avLst/>
          </a:prstGeom>
          <a:solidFill>
            <a:srgbClr val="1E1E1E">
              <a:alpha val="8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304800" y="152400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>
                <a:solidFill>
                  <a:srgbClr val="00C7D6"/>
                </a:solidFill>
                <a:latin typeface="+mj-lt"/>
              </a:rPr>
              <a:t>Agenda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6578600" cy="27432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80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307863-CEEF-2E49-BC27-80B85E0596E6}"/>
              </a:ext>
            </a:extLst>
          </p:cNvPr>
          <p:cNvCxnSpPr>
            <a:cxnSpLocks/>
          </p:cNvCxnSpPr>
          <p:nvPr userDrawn="1"/>
        </p:nvCxnSpPr>
        <p:spPr>
          <a:xfrm>
            <a:off x="0" y="821591"/>
            <a:ext cx="6959600" cy="0"/>
          </a:xfrm>
          <a:prstGeom prst="line">
            <a:avLst/>
          </a:prstGeom>
          <a:ln w="12700">
            <a:solidFill>
              <a:srgbClr val="00C7D6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BD81789-34F6-2841-A8BC-7874E0D10A3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36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00C7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85800" y="1447800"/>
            <a:ext cx="5943600" cy="486951"/>
          </a:xfrm>
          <a:prstGeom prst="rect">
            <a:avLst/>
          </a:prstGeom>
        </p:spPr>
        <p:txBody>
          <a:bodyPr lIns="58603" tIns="29301" rIns="58603" bIns="29301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3600" b="1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85800" y="2193102"/>
            <a:ext cx="5943600" cy="486951"/>
          </a:xfrm>
          <a:prstGeom prst="rect">
            <a:avLst/>
          </a:prstGeom>
        </p:spPr>
        <p:txBody>
          <a:bodyPr lIns="58603" tIns="29301" rIns="58603" bIns="29301" anchor="t"/>
          <a:lstStyle>
            <a:lvl1pPr marL="0" indent="0" algn="ctr"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/>
              <a:t>Section Subtitle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BBFA5D-F6D7-154E-B8FE-2D523298E4A2}"/>
              </a:ext>
            </a:extLst>
          </p:cNvPr>
          <p:cNvCxnSpPr>
            <a:cxnSpLocks/>
          </p:cNvCxnSpPr>
          <p:nvPr userDrawn="1"/>
        </p:nvCxnSpPr>
        <p:spPr>
          <a:xfrm>
            <a:off x="685800" y="2057400"/>
            <a:ext cx="5943600" cy="0"/>
          </a:xfrm>
          <a:prstGeom prst="line">
            <a:avLst/>
          </a:prstGeom>
          <a:ln w="12700">
            <a:solidFill>
              <a:schemeClr val="bg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ED2AD2F-C715-FF47-B02A-7A08EE27E3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28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ection Header - Dark Gray">
    <p:bg>
      <p:bgPr>
        <a:solidFill>
          <a:srgbClr val="3434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1828800"/>
            <a:ext cx="6096000" cy="443753"/>
          </a:xfrm>
          <a:prstGeom prst="rect">
            <a:avLst/>
          </a:prstGeom>
        </p:spPr>
        <p:txBody>
          <a:bodyPr lIns="58603" tIns="29301" rIns="58603" bIns="29301" anchor="ctr"/>
          <a:lstStyle>
            <a:lvl1pPr algn="ctr">
              <a:spcAft>
                <a:spcPts val="0"/>
              </a:spcAft>
              <a:defRPr sz="3000" b="0" i="0" cap="none" baseline="0">
                <a:solidFill>
                  <a:srgbClr val="FFFFFF"/>
                </a:solidFill>
                <a:effectLst/>
                <a:latin typeface="+mj-lt"/>
                <a:cs typeface="Calibri"/>
              </a:defRPr>
            </a:lvl1pPr>
          </a:lstStyle>
          <a:p>
            <a:r>
              <a:rPr lang="en-US"/>
              <a:t>Click to edit section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69BEA6-41B9-4E49-ADAB-DC8B7A7C11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48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F631CA9-9B05-944B-AB29-1530F210F4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b="15370"/>
          <a:stretch/>
        </p:blipFill>
        <p:spPr>
          <a:xfrm>
            <a:off x="0" y="0"/>
            <a:ext cx="7315200" cy="412719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7C2D2BA-250E-F74A-98ED-D149381D435A}"/>
              </a:ext>
            </a:extLst>
          </p:cNvPr>
          <p:cNvSpPr/>
          <p:nvPr userDrawn="1"/>
        </p:nvSpPr>
        <p:spPr>
          <a:xfrm>
            <a:off x="-3810" y="-4049"/>
            <a:ext cx="7322820" cy="4131247"/>
          </a:xfrm>
          <a:prstGeom prst="rect">
            <a:avLst/>
          </a:prstGeom>
          <a:solidFill>
            <a:srgbClr val="1E1E1E">
              <a:alpha val="8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47C50-B80C-814B-A734-851789B1F398}"/>
              </a:ext>
            </a:extLst>
          </p:cNvPr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sp>
        <p:nvSpPr>
          <p:cNvPr id="22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762000"/>
            <a:ext cx="5943600" cy="17877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  <a:lvl2pPr marL="323850" indent="0">
              <a:buNone/>
              <a:defRPr/>
            </a:lvl2pPr>
            <a:lvl3pPr marL="647700" indent="0">
              <a:buNone/>
              <a:defRPr/>
            </a:lvl3pPr>
            <a:lvl4pPr marL="971550" indent="0">
              <a:buNone/>
              <a:defRPr/>
            </a:lvl4pPr>
            <a:lvl5pPr marL="1293812" indent="0">
              <a:buNone/>
              <a:defRPr/>
            </a:lvl5pPr>
          </a:lstStyle>
          <a:p>
            <a:pPr lvl="0"/>
            <a:r>
              <a:rPr lang="en-US"/>
              <a:t>“Click to edit testimonial.”</a:t>
            </a:r>
          </a:p>
        </p:txBody>
      </p:sp>
      <p:sp>
        <p:nvSpPr>
          <p:cNvPr id="25" name="Text Placeholder 20"/>
          <p:cNvSpPr>
            <a:spLocks noGrp="1"/>
          </p:cNvSpPr>
          <p:nvPr>
            <p:ph type="body" sz="quarter" idx="17" hasCustomPrompt="1"/>
          </p:nvPr>
        </p:nvSpPr>
        <p:spPr>
          <a:xfrm>
            <a:off x="685800" y="3023853"/>
            <a:ext cx="5943600" cy="232273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100" b="0" baseline="0">
                <a:solidFill>
                  <a:schemeClr val="bg1"/>
                </a:solidFill>
              </a:defRPr>
            </a:lvl1pPr>
            <a:lvl2pPr marL="323850" indent="0">
              <a:buNone/>
              <a:defRPr b="1">
                <a:solidFill>
                  <a:schemeClr val="bg1"/>
                </a:solidFill>
              </a:defRPr>
            </a:lvl2pPr>
            <a:lvl3pPr marL="647700" indent="0">
              <a:buNone/>
              <a:defRPr b="1">
                <a:solidFill>
                  <a:schemeClr val="bg1"/>
                </a:solidFill>
              </a:defRPr>
            </a:lvl3pPr>
            <a:lvl4pPr marL="971550" indent="0">
              <a:buNone/>
              <a:defRPr b="1">
                <a:solidFill>
                  <a:schemeClr val="bg1"/>
                </a:solidFill>
              </a:defRPr>
            </a:lvl4pPr>
            <a:lvl5pPr marL="1293812" indent="0">
              <a:buNone/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685800" y="2789535"/>
            <a:ext cx="5943600" cy="232273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400" b="1" baseline="0">
                <a:solidFill>
                  <a:srgbClr val="00C7D6"/>
                </a:solidFill>
              </a:defRPr>
            </a:lvl1pPr>
            <a:lvl2pPr marL="323850" indent="0">
              <a:buNone/>
              <a:defRPr b="1">
                <a:solidFill>
                  <a:schemeClr val="bg1"/>
                </a:solidFill>
              </a:defRPr>
            </a:lvl2pPr>
            <a:lvl3pPr marL="647700" indent="0">
              <a:buNone/>
              <a:defRPr b="1">
                <a:solidFill>
                  <a:schemeClr val="bg1"/>
                </a:solidFill>
              </a:defRPr>
            </a:lvl3pPr>
            <a:lvl4pPr marL="971550" indent="0">
              <a:buNone/>
              <a:defRPr b="1">
                <a:solidFill>
                  <a:schemeClr val="bg1"/>
                </a:solidFill>
              </a:defRPr>
            </a:lvl4pPr>
            <a:lvl5pPr marL="1293812" indent="0">
              <a:buNone/>
              <a:defRPr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944FB8-DD96-490D-8EB0-0D0F411A524F}"/>
              </a:ext>
            </a:extLst>
          </p:cNvPr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22077F6-0814-7C4B-9A31-5841FD3796A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705600" y="4026004"/>
            <a:ext cx="558800" cy="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632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599"/>
            <a:ext cx="6873240" cy="335896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/>
          </p:cNvCxnSpPr>
          <p:nvPr userDrawn="1"/>
        </p:nvCxnSpPr>
        <p:spPr>
          <a:xfrm>
            <a:off x="209332" y="464063"/>
            <a:ext cx="68772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68A96-C38A-4B41-A1FB-95F930BBC3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05605" y="4026004"/>
            <a:ext cx="558789" cy="44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74" r:id="rId1"/>
    <p:sldLayoutId id="2147484007" r:id="rId2"/>
    <p:sldLayoutId id="2147484008" r:id="rId3"/>
    <p:sldLayoutId id="2147484009" r:id="rId4"/>
    <p:sldLayoutId id="2147484006" r:id="rId5"/>
    <p:sldLayoutId id="2147484003" r:id="rId6"/>
    <p:sldLayoutId id="2147483984" r:id="rId7"/>
    <p:sldLayoutId id="2147484038" r:id="rId8"/>
    <p:sldLayoutId id="2147484030" r:id="rId9"/>
    <p:sldLayoutId id="2147484031" r:id="rId10"/>
    <p:sldLayoutId id="2147484032" r:id="rId11"/>
    <p:sldLayoutId id="2147484033" r:id="rId12"/>
    <p:sldLayoutId id="2147484034" r:id="rId13"/>
    <p:sldLayoutId id="2147484035" r:id="rId14"/>
    <p:sldLayoutId id="2147483925" r:id="rId15"/>
    <p:sldLayoutId id="2147484012" r:id="rId16"/>
    <p:sldLayoutId id="2147484036" r:id="rId17"/>
    <p:sldLayoutId id="2147484037" r:id="rId1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322263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293018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6pPr>
      <a:lvl7pPr marL="586037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7pPr>
      <a:lvl8pPr marL="879055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8pPr>
      <a:lvl9pPr marL="1172074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9pPr>
    </p:titleStyle>
    <p:bodyStyle>
      <a:lvl1pPr marL="241300" indent="-241300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3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23875" indent="-200025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0803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7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13188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454150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780287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975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27664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51352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368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7376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1065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4753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18442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2131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65819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8950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relativity-forms-workshop-fest-2019/raw/master/docs/workshop/Relativity%20Forms%20Cheat%20Sheet.pdf" TargetMode="External"/><Relationship Id="rId2" Type="http://schemas.openxmlformats.org/officeDocument/2006/relationships/hyperlink" Target="https://platform.relativity.com/RelativityOne/" TargetMode="External"/><Relationship Id="rId1" Type="http://schemas.openxmlformats.org/officeDocument/2006/relationships/slideLayout" Target="../slideLayouts/slideLayout16.xml"/><Relationship Id="rId5" Type="http://schemas.openxmlformats.org/officeDocument/2006/relationships/hyperlink" Target="mailto:RelativityFormsFeedback@relativity.com" TargetMode="External"/><Relationship Id="rId4" Type="http://schemas.openxmlformats.org/officeDocument/2006/relationships/hyperlink" Target="https://devhelp.relativity.com/c/relativityui/relativityform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>
          <a:xfrm>
            <a:off x="381000" y="2283018"/>
            <a:ext cx="5517017" cy="1129940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Relativity Forms API Workshop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63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The application has the following components</a:t>
            </a:r>
          </a:p>
          <a:p>
            <a:pPr lvl="1"/>
            <a:r>
              <a:rPr lang="en-US">
                <a:ea typeface="ＭＳ Ｐゴシック"/>
              </a:rPr>
              <a:t>Person Object Type</a:t>
            </a:r>
            <a:endParaRPr lang="en-US"/>
          </a:p>
          <a:p>
            <a:pPr lvl="1"/>
            <a:r>
              <a:rPr lang="en-US">
                <a:ea typeface="ＭＳ Ｐゴシック"/>
              </a:rPr>
              <a:t>Page Interaction </a:t>
            </a:r>
            <a:r>
              <a:rPr lang="en-US" err="1">
                <a:ea typeface="ＭＳ Ｐゴシック"/>
              </a:rPr>
              <a:t>EventHandler</a:t>
            </a:r>
          </a:p>
          <a:p>
            <a:pPr lvl="1"/>
            <a:r>
              <a:rPr lang="en-US">
                <a:ea typeface="ＭＳ Ｐゴシック"/>
              </a:rPr>
              <a:t>Console </a:t>
            </a:r>
            <a:r>
              <a:rPr lang="en-US" err="1">
                <a:ea typeface="ＭＳ Ｐゴシック"/>
              </a:rPr>
              <a:t>EventHandler</a:t>
            </a:r>
            <a:endParaRPr lang="en-US">
              <a:ea typeface="ＭＳ Ｐゴシック"/>
            </a:endParaRPr>
          </a:p>
          <a:p>
            <a:pPr lvl="1"/>
            <a:r>
              <a:rPr lang="en-US">
                <a:ea typeface="ＭＳ Ｐゴシック"/>
              </a:rPr>
              <a:t>Kepler Service</a:t>
            </a:r>
            <a:endParaRPr lang="en-US"/>
          </a:p>
          <a:p>
            <a:pPr marL="203200" lvl="1" indent="0">
              <a:buNone/>
            </a:pP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Example</a:t>
            </a:r>
          </a:p>
          <a:p>
            <a:r>
              <a:rPr lang="en-US">
                <a:ea typeface="ＭＳ Ｐゴシック"/>
              </a:rPr>
              <a:t>Relativity</a:t>
            </a:r>
            <a:endParaRPr lang="en-US"/>
          </a:p>
          <a:p>
            <a:r>
              <a:rPr lang="en-US">
                <a:ea typeface="ＭＳ Ｐゴシック"/>
              </a:rPr>
              <a:t>Application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131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Application tracks a Person's enthusiasm levels</a:t>
            </a:r>
            <a:endParaRPr lang="en-US"/>
          </a:p>
          <a:p>
            <a:r>
              <a:rPr lang="en-US">
                <a:ea typeface="ＭＳ Ｐゴシック"/>
              </a:rPr>
              <a:t>Application development halted before completion of Console </a:t>
            </a:r>
            <a:r>
              <a:rPr lang="en-US" err="1">
                <a:ea typeface="ＭＳ Ｐゴシック"/>
              </a:rPr>
              <a:t>EventHandler</a:t>
            </a:r>
            <a:r>
              <a:rPr lang="en-US">
                <a:ea typeface="ＭＳ Ｐゴシック"/>
              </a:rPr>
              <a:t> to migrate to Relativity Forms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>
                <a:ea typeface="ＭＳ Ｐゴシック"/>
                <a:cs typeface="Arial"/>
              </a:rPr>
              <a:t>Example</a:t>
            </a:r>
            <a:endParaRPr lang="en-US" b="0">
              <a:ea typeface="ＭＳ Ｐゴシック"/>
              <a:cs typeface="+mn-lt"/>
            </a:endParaRPr>
          </a:p>
          <a:p>
            <a:r>
              <a:rPr lang="en-US">
                <a:ea typeface="ＭＳ Ｐゴシック"/>
                <a:cs typeface="Arial"/>
              </a:rPr>
              <a:t>Relativity</a:t>
            </a:r>
            <a:endParaRPr lang="en-US" b="0">
              <a:ea typeface="ＭＳ Ｐゴシック"/>
              <a:cs typeface="Arial"/>
            </a:endParaRPr>
          </a:p>
          <a:p>
            <a:r>
              <a:rPr lang="en-US">
                <a:cs typeface="Arial"/>
              </a:rPr>
              <a:t>Application</a:t>
            </a:r>
            <a:endParaRPr lang="en-US" b="0">
              <a:ea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4642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Example Relativity Application</a:t>
            </a:r>
          </a:p>
        </p:txBody>
      </p:sp>
      <p:pic>
        <p:nvPicPr>
          <p:cNvPr id="4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28C2EB29-F3CB-4A01-AC14-8CA4D2784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48" y="921778"/>
            <a:ext cx="6400799" cy="244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55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Customizing Object Types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With Relativity Forms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698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3D8FEB-C78F-4965-AC54-591817428CD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88474" y="744840"/>
            <a:ext cx="4572000" cy="1581510"/>
          </a:xfrm>
        </p:spPr>
        <p:txBody>
          <a:bodyPr>
            <a:normAutofit/>
          </a:bodyPr>
          <a:lstStyle/>
          <a:p>
            <a:r>
              <a:rPr lang="en-US" sz="1600">
                <a:ea typeface="ＭＳ Ｐゴシック"/>
              </a:rPr>
              <a:t>Enabling Relativity Forms</a:t>
            </a:r>
          </a:p>
          <a:p>
            <a:pPr lvl="1"/>
            <a:r>
              <a:rPr lang="en-US" sz="1600">
                <a:ea typeface="ＭＳ Ｐゴシック"/>
              </a:rPr>
              <a:t>You will have about 10 minutes to complete Exercise 1</a:t>
            </a:r>
            <a:endParaRPr lang="en-US" sz="1600"/>
          </a:p>
          <a:p>
            <a:pPr lvl="1"/>
            <a:r>
              <a:rPr lang="en-US" sz="1600">
                <a:ea typeface="ＭＳ Ｐゴシック"/>
              </a:rPr>
              <a:t>Effect of enabling Relativity Forms</a:t>
            </a:r>
          </a:p>
          <a:p>
            <a:pPr lvl="1"/>
            <a:endParaRPr lang="en-US" sz="1600"/>
          </a:p>
          <a:p>
            <a:endParaRPr lang="en-US" sz="16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13F29-79DF-4505-AF21-DDA8E90005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Customizing Object Types</a:t>
            </a:r>
            <a:endParaRPr lang="en-US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0E5CCA5A-F170-480C-80DC-6E6047B8BA47}"/>
              </a:ext>
            </a:extLst>
          </p:cNvPr>
          <p:cNvSpPr txBox="1">
            <a:spLocks/>
          </p:cNvSpPr>
          <p:nvPr/>
        </p:nvSpPr>
        <p:spPr>
          <a:xfrm>
            <a:off x="2588474" y="2162447"/>
            <a:ext cx="4572000" cy="195244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 algn="l" defTabSz="322263" rtl="0" eaLnBrk="0" fontAlgn="base" hangingPunct="0">
              <a:spcBef>
                <a:spcPts val="1200"/>
              </a:spcBef>
              <a:spcAft>
                <a:spcPct val="0"/>
              </a:spcAft>
              <a:buFont typeface="Arial" charset="0"/>
              <a:buChar char="•"/>
              <a:defRPr sz="13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1pPr>
            <a:lvl2pPr marL="403225" indent="-200025" algn="l" defTabSz="322263" rtl="0" eaLnBrk="0" fontAlgn="base" hangingPunct="0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12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2pPr>
            <a:lvl3pPr marL="571500" indent="-168275" algn="l" defTabSz="322263" rtl="0" eaLnBrk="0" fontAlgn="base" hangingPunct="0">
              <a:spcBef>
                <a:spcPts val="600"/>
              </a:spcBef>
              <a:spcAft>
                <a:spcPct val="0"/>
              </a:spcAft>
              <a:buFont typeface="Arial" charset="0"/>
              <a:buChar char="•"/>
              <a:defRPr sz="12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3pPr>
            <a:lvl4pPr marL="746125" indent="-160338" algn="l" defTabSz="322263" rtl="0" eaLnBrk="0" fontAlgn="base" hangingPunct="0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11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4pPr>
            <a:lvl5pPr marL="914400" indent="-160338" algn="l" defTabSz="322263" rtl="0" eaLnBrk="0" fontAlgn="base" hangingPunct="0">
              <a:spcBef>
                <a:spcPts val="600"/>
              </a:spcBef>
              <a:spcAft>
                <a:spcPct val="0"/>
              </a:spcAft>
              <a:buFont typeface="Arial"/>
              <a:buChar char="•"/>
              <a:defRPr sz="11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5pPr>
            <a:lvl6pPr marL="1780287" indent="-161844" algn="l" defTabSz="323688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975" indent="-161844" algn="l" defTabSz="323688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27664" indent="-161844" algn="l" defTabSz="323688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51352" indent="-161844" algn="l" defTabSz="323688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ea typeface="ＭＳ Ｐゴシック"/>
              </a:rPr>
              <a:t>Customizing Relativity Forms</a:t>
            </a:r>
          </a:p>
          <a:p>
            <a:pPr lvl="1"/>
            <a:r>
              <a:rPr lang="en-US" sz="1600">
                <a:ea typeface="ＭＳ Ｐゴシック"/>
              </a:rPr>
              <a:t>You will have about 20 minutes to complete Exercise 2</a:t>
            </a:r>
          </a:p>
          <a:p>
            <a:pPr lvl="1"/>
            <a:r>
              <a:rPr lang="en-US" sz="1600">
                <a:ea typeface="ＭＳ Ｐゴシック"/>
              </a:rPr>
              <a:t>Updating Page Interaction </a:t>
            </a:r>
            <a:r>
              <a:rPr lang="en-US" sz="1600" err="1">
                <a:ea typeface="ＭＳ Ｐゴシック"/>
              </a:rPr>
              <a:t>EventHandler</a:t>
            </a:r>
            <a:endParaRPr lang="en-US" sz="1600" err="1"/>
          </a:p>
          <a:p>
            <a:pPr lvl="1"/>
            <a:r>
              <a:rPr lang="en-US" sz="1600">
                <a:ea typeface="ＭＳ Ｐゴシック"/>
              </a:rPr>
              <a:t>Using Template Project Automation</a:t>
            </a:r>
          </a:p>
          <a:p>
            <a:pPr lvl="1"/>
            <a:endParaRPr lang="en-US" sz="1600"/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371659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Writing Event Handlers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Relativity Forms JavaScript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243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D3D8FEB-C78F-4965-AC54-591817428CD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88474" y="744840"/>
            <a:ext cx="4572000" cy="1581510"/>
          </a:xfrm>
        </p:spPr>
        <p:txBody>
          <a:bodyPr>
            <a:normAutofit fontScale="92500" lnSpcReduction="20000"/>
          </a:bodyPr>
          <a:lstStyle/>
          <a:p>
            <a:r>
              <a:rPr lang="en-US" sz="1600">
                <a:ea typeface="ＭＳ Ｐゴシック"/>
              </a:rPr>
              <a:t>Page Interaction</a:t>
            </a:r>
          </a:p>
          <a:p>
            <a:pPr lvl="1"/>
            <a:r>
              <a:rPr lang="en-US" sz="1600">
                <a:ea typeface="ＭＳ Ｐゴシック"/>
              </a:rPr>
              <a:t>Pipelines</a:t>
            </a:r>
          </a:p>
          <a:p>
            <a:pPr lvl="1"/>
            <a:r>
              <a:rPr lang="en-US" sz="1600">
                <a:ea typeface="ＭＳ Ｐゴシック"/>
              </a:rPr>
              <a:t>Reading/Manipulating Fields</a:t>
            </a:r>
            <a:endParaRPr lang="en-US"/>
          </a:p>
          <a:p>
            <a:pPr lvl="1"/>
            <a:r>
              <a:rPr lang="en-US" sz="1600">
                <a:ea typeface="ＭＳ Ｐゴシック"/>
              </a:rPr>
              <a:t>Reacting to change</a:t>
            </a:r>
          </a:p>
          <a:p>
            <a:pPr lvl="1"/>
            <a:r>
              <a:rPr lang="en-US" sz="1600">
                <a:ea typeface="ＭＳ Ｐゴシック"/>
              </a:rPr>
              <a:t>You will have about 25 minutes to complete Exercise 3</a:t>
            </a:r>
            <a:endParaRPr lang="en-US" sz="1600"/>
          </a:p>
          <a:p>
            <a:endParaRPr lang="en-US" sz="16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C13F29-79DF-4505-AF21-DDA8E90005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Writing Event Handlers</a:t>
            </a:r>
            <a:endParaRPr lang="en-US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0E5CCA5A-F170-480C-80DC-6E6047B8BA47}"/>
              </a:ext>
            </a:extLst>
          </p:cNvPr>
          <p:cNvSpPr txBox="1">
            <a:spLocks/>
          </p:cNvSpPr>
          <p:nvPr/>
        </p:nvSpPr>
        <p:spPr>
          <a:xfrm>
            <a:off x="2588474" y="2654152"/>
            <a:ext cx="4572000" cy="1460740"/>
          </a:xfrm>
          <a:prstGeom prst="rect">
            <a:avLst/>
          </a:prstGeom>
        </p:spPr>
        <p:txBody>
          <a:bodyPr lIns="58603" tIns="29301" rIns="58603" bIns="29301" anchor="ctr">
            <a:normAutofit lnSpcReduction="10000"/>
          </a:bodyPr>
          <a:lstStyle>
            <a:lvl1pPr marL="174625" indent="-174625" algn="l" defTabSz="322263" rtl="0" eaLnBrk="0" fontAlgn="base" hangingPunct="0">
              <a:spcBef>
                <a:spcPts val="1200"/>
              </a:spcBef>
              <a:spcAft>
                <a:spcPct val="0"/>
              </a:spcAft>
              <a:buFont typeface="Arial" charset="0"/>
              <a:buChar char="•"/>
              <a:defRPr sz="13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1pPr>
            <a:lvl2pPr marL="403225" indent="-200025" algn="l" defTabSz="322263" rtl="0" eaLnBrk="0" fontAlgn="base" hangingPunct="0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12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2pPr>
            <a:lvl3pPr marL="571500" indent="-168275" algn="l" defTabSz="322263" rtl="0" eaLnBrk="0" fontAlgn="base" hangingPunct="0">
              <a:spcBef>
                <a:spcPts val="600"/>
              </a:spcBef>
              <a:spcAft>
                <a:spcPct val="0"/>
              </a:spcAft>
              <a:buFont typeface="Arial" charset="0"/>
              <a:buChar char="•"/>
              <a:defRPr sz="12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3pPr>
            <a:lvl4pPr marL="746125" indent="-160338" algn="l" defTabSz="322263" rtl="0" eaLnBrk="0" fontAlgn="base" hangingPunct="0"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11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4pPr>
            <a:lvl5pPr marL="914400" indent="-160338" algn="l" defTabSz="322263" rtl="0" eaLnBrk="0" fontAlgn="base" hangingPunct="0">
              <a:spcBef>
                <a:spcPts val="600"/>
              </a:spcBef>
              <a:spcAft>
                <a:spcPct val="0"/>
              </a:spcAft>
              <a:buFont typeface="Arial"/>
              <a:buChar char="•"/>
              <a:defRPr sz="1100" b="0" i="0" kern="1200" baseline="0">
                <a:solidFill>
                  <a:schemeClr val="tx1"/>
                </a:solidFill>
                <a:latin typeface="+mj-lt"/>
                <a:ea typeface="ＭＳ Ｐゴシック" charset="0"/>
                <a:cs typeface="Calibri"/>
              </a:defRPr>
            </a:lvl5pPr>
            <a:lvl6pPr marL="1780287" indent="-161844" algn="l" defTabSz="323688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975" indent="-161844" algn="l" defTabSz="323688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27664" indent="-161844" algn="l" defTabSz="323688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51352" indent="-161844" algn="l" defTabSz="323688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ea typeface="ＭＳ Ｐゴシック"/>
              </a:rPr>
              <a:t>Console and Calling Kepler APIs</a:t>
            </a:r>
          </a:p>
          <a:p>
            <a:pPr lvl="1"/>
            <a:r>
              <a:rPr lang="en-US" sz="1600">
                <a:ea typeface="ＭＳ Ｐゴシック"/>
              </a:rPr>
              <a:t>You will have about 25 minutes to complete Exercise 4</a:t>
            </a:r>
          </a:p>
          <a:p>
            <a:pPr lvl="1"/>
            <a:r>
              <a:rPr lang="en-US" sz="1600">
                <a:ea typeface="ＭＳ Ｐゴシック"/>
              </a:rPr>
              <a:t>Populating Console</a:t>
            </a:r>
            <a:endParaRPr lang="en-US" sz="1600"/>
          </a:p>
          <a:p>
            <a:pPr lvl="1"/>
            <a:r>
              <a:rPr lang="en-US" sz="1600">
                <a:ea typeface="ＭＳ Ｐゴシック"/>
              </a:rPr>
              <a:t>Kepler calls with </a:t>
            </a:r>
            <a:r>
              <a:rPr lang="en-US" sz="1600" err="1">
                <a:ea typeface="ＭＳ Ｐゴシック"/>
              </a:rPr>
              <a:t>relativityHttpClient</a:t>
            </a:r>
          </a:p>
          <a:p>
            <a:pPr lvl="1"/>
            <a:endParaRPr lang="en-US" sz="1600"/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227066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44429" y="1297173"/>
            <a:ext cx="4041208" cy="1063256"/>
          </a:xfrm>
        </p:spPr>
        <p:txBody>
          <a:bodyPr/>
          <a:lstStyle/>
          <a:p>
            <a:pPr marL="0" indent="0">
              <a:buNone/>
            </a:pPr>
            <a:r>
              <a:rPr lang="en-US" sz="60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7967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DB7A01-5FEA-47B4-BB16-FC73E1FE5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891887"/>
            <a:ext cx="6578600" cy="2841913"/>
          </a:xfrm>
        </p:spPr>
        <p:txBody>
          <a:bodyPr lIns="58603" tIns="29301" rIns="58603" bIns="29301" anchor="t">
            <a:normAutofit/>
          </a:bodyPr>
          <a:lstStyle/>
          <a:p>
            <a:r>
              <a:rPr lang="en-US">
                <a:ea typeface="ＭＳ Ｐゴシック"/>
                <a:cs typeface="Arial"/>
              </a:rPr>
              <a:t>Platform Documentation: </a:t>
            </a:r>
            <a:r>
              <a:rPr lang="en-US" sz="1000">
                <a:ea typeface="ＭＳ Ｐゴシック"/>
                <a:cs typeface="Arial"/>
                <a:hlinkClick r:id="rId2"/>
              </a:rPr>
              <a:t>https://platform.relativity.com/RelativityOne/</a:t>
            </a:r>
            <a:br>
              <a:rPr lang="en-US">
                <a:cs typeface="Arial"/>
              </a:rPr>
            </a:br>
            <a:r>
              <a:rPr lang="en-US">
                <a:ea typeface="ＭＳ Ｐゴシック"/>
                <a:cs typeface="Arial"/>
              </a:rPr>
              <a:t>Relativity Forms:</a:t>
            </a:r>
            <a:br>
              <a:rPr lang="en-US">
                <a:ea typeface="ＭＳ Ｐゴシック"/>
                <a:cs typeface="Arial"/>
              </a:rPr>
            </a:br>
            <a:r>
              <a:rPr lang="en-US" sz="1000">
                <a:ea typeface="ＭＳ Ｐゴシック"/>
                <a:cs typeface="Arial"/>
                <a:hlinkClick r:id="" action="ppaction://noaction"/>
              </a:rPr>
              <a:t>https://platform.relativity.com/RelativityOne/Content/Relativity_Forms/Relativity_Forms_API.htm</a:t>
            </a:r>
            <a:r>
              <a:rPr lang="en-US">
                <a:ea typeface="ＭＳ Ｐゴシック"/>
                <a:cs typeface="Arial"/>
              </a:rPr>
              <a:t> </a:t>
            </a:r>
            <a:endParaRPr lang="en-US">
              <a:ea typeface="ＭＳ Ｐゴシック"/>
              <a:cs typeface="+mj-lt"/>
            </a:endParaRPr>
          </a:p>
          <a:p>
            <a:r>
              <a:rPr lang="en-US">
                <a:ea typeface="ＭＳ Ｐゴシック"/>
                <a:cs typeface="Arial"/>
              </a:rPr>
              <a:t>Relativity Forms Cheat Sheet:</a:t>
            </a:r>
            <a:br>
              <a:rPr lang="en-US">
                <a:ea typeface="ＭＳ Ｐゴシック"/>
                <a:cs typeface="Arial"/>
              </a:rPr>
            </a:br>
            <a:r>
              <a:rPr lang="en-US" sz="1000">
                <a:ea typeface="ＭＳ Ｐゴシック"/>
                <a:cs typeface="Arial"/>
                <a:hlinkClick r:id="rId3"/>
              </a:rPr>
              <a:t>https://github.com/relativitydev/relativity-forms-workshop-fest-2019/raw/master/docs/workshop/Relativity%20Forms%20Cheat%20Sheet.pdf</a:t>
            </a:r>
            <a:endParaRPr lang="en-US" sz="1000">
              <a:ea typeface="ＭＳ Ｐゴシック"/>
              <a:cs typeface="+mj-lt"/>
            </a:endParaRPr>
          </a:p>
          <a:p>
            <a:r>
              <a:rPr lang="en-US" err="1">
                <a:ea typeface="ＭＳ Ｐゴシック"/>
                <a:cs typeface="Arial"/>
              </a:rPr>
              <a:t>DevHelp</a:t>
            </a:r>
            <a:r>
              <a:rPr lang="en-US">
                <a:ea typeface="ＭＳ Ｐゴシック"/>
                <a:cs typeface="Arial"/>
              </a:rPr>
              <a:t>: </a:t>
            </a:r>
            <a:r>
              <a:rPr lang="en-US" sz="1000">
                <a:ea typeface="ＭＳ Ｐゴシック"/>
                <a:cs typeface="Arial"/>
                <a:hlinkClick r:id="rId4"/>
              </a:rPr>
              <a:t>https://devhelp.relativity.com/c/relativityui/relativityforms</a:t>
            </a:r>
            <a:br>
              <a:rPr lang="en-US">
                <a:cs typeface="Arial"/>
              </a:rPr>
            </a:br>
            <a:r>
              <a:rPr lang="en-US" sz="1000">
                <a:ea typeface="ＭＳ Ｐゴシック"/>
                <a:cs typeface="Arial"/>
              </a:rPr>
              <a:t>       Category: </a:t>
            </a:r>
            <a:r>
              <a:rPr lang="en-US" sz="1000" err="1">
                <a:ea typeface="ＭＳ Ｐゴシック"/>
                <a:cs typeface="Arial"/>
              </a:rPr>
              <a:t>RelativityUI</a:t>
            </a:r>
            <a:br>
              <a:rPr lang="en-US" sz="1000">
                <a:cs typeface="Arial"/>
              </a:rPr>
            </a:br>
            <a:r>
              <a:rPr lang="en-US" sz="1000">
                <a:ea typeface="ＭＳ Ｐゴシック"/>
                <a:cs typeface="Arial"/>
              </a:rPr>
              <a:t>       Sub-Category: </a:t>
            </a:r>
            <a:r>
              <a:rPr lang="en-US" sz="1000" err="1">
                <a:ea typeface="ＭＳ Ｐゴシック"/>
                <a:cs typeface="Arial"/>
              </a:rPr>
              <a:t>RelativityForms</a:t>
            </a:r>
            <a:endParaRPr lang="en-US" sz="1000" err="1">
              <a:ea typeface="ＭＳ Ｐゴシック"/>
              <a:cs typeface="+mj-lt"/>
            </a:endParaRPr>
          </a:p>
          <a:p>
            <a:r>
              <a:rPr lang="en-US">
                <a:ea typeface="ＭＳ Ｐゴシック"/>
                <a:cs typeface="Arial"/>
              </a:rPr>
              <a:t>This Workshop's Materials on GitHub:</a:t>
            </a:r>
            <a:br>
              <a:rPr lang="en-US">
                <a:ea typeface="ＭＳ Ｐゴシック"/>
                <a:cs typeface="+mj-lt"/>
              </a:rPr>
            </a:br>
            <a:r>
              <a:rPr lang="en-US">
                <a:ea typeface="ＭＳ Ｐゴシック"/>
                <a:cs typeface="+mj-lt"/>
              </a:rPr>
              <a:t> </a:t>
            </a:r>
            <a:r>
              <a:rPr lang="en-US" sz="1000">
                <a:ea typeface="+mj-lt"/>
                <a:cs typeface="+mj-lt"/>
                <a:hlinkClick r:id="" action="ppaction://noaction"/>
              </a:rPr>
              <a:t>https://github.com/relativitydev/relativity-forms-workshop-fest-2019</a:t>
            </a:r>
            <a:endParaRPr lang="en-US" sz="1000">
              <a:ea typeface="ＭＳ Ｐゴシック"/>
              <a:cs typeface="Arial"/>
            </a:endParaRPr>
          </a:p>
          <a:p>
            <a:r>
              <a:rPr lang="en-US">
                <a:ea typeface="ＭＳ Ｐゴシック"/>
                <a:cs typeface="Arial"/>
              </a:rPr>
              <a:t>Feedback: </a:t>
            </a:r>
            <a:r>
              <a:rPr lang="en-US" sz="1000">
                <a:ea typeface="ＭＳ Ｐゴシック"/>
                <a:cs typeface="Arial"/>
                <a:hlinkClick r:id="rId5"/>
              </a:rPr>
              <a:t>RelativityFormsFeedback@relativity.com</a:t>
            </a:r>
            <a:endParaRPr lang="en-US" sz="100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136308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2"/>
          </p:nvPr>
        </p:nvSpPr>
        <p:spPr>
          <a:xfrm>
            <a:off x="201384" y="695657"/>
            <a:ext cx="1512537" cy="828760"/>
          </a:xfrm>
        </p:spPr>
        <p:txBody>
          <a:bodyPr/>
          <a:lstStyle/>
          <a:p>
            <a:r>
              <a:rPr lang="en-US">
                <a:ea typeface="ＭＳ Ｐゴシック"/>
              </a:rPr>
              <a:t>Kevin Opperman</a:t>
            </a:r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E5BDAF4-EEA7-45F7-BDA8-DCE6CBDF6D13}"/>
              </a:ext>
            </a:extLst>
          </p:cNvPr>
          <p:cNvSpPr txBox="1">
            <a:spLocks/>
          </p:cNvSpPr>
          <p:nvPr/>
        </p:nvSpPr>
        <p:spPr>
          <a:xfrm>
            <a:off x="2001262" y="694308"/>
            <a:ext cx="1512537" cy="82876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 defTabSz="322263" rtl="0" eaLnBrk="0" fontAlgn="base" hangingPunct="0">
              <a:spcBef>
                <a:spcPts val="0"/>
              </a:spcBef>
              <a:spcAft>
                <a:spcPct val="0"/>
              </a:spcAft>
              <a:buFont typeface="Arial" charset="0"/>
              <a:buNone/>
              <a:defRPr sz="2000" b="1" i="0" kern="1200" baseline="0">
                <a:solidFill>
                  <a:srgbClr val="00C7D6"/>
                </a:solidFill>
                <a:latin typeface="+mj-lt"/>
                <a:ea typeface="ＭＳ Ｐゴシック" charset="0"/>
                <a:cs typeface="Trebuchet MS" panose="020B0603020202020204" pitchFamily="34" charset="0"/>
              </a:defRPr>
            </a:lvl1pPr>
            <a:lvl2pPr marL="323688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4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647376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3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971065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2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294753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2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618442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42131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65819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9508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ＭＳ Ｐゴシック"/>
              </a:rPr>
              <a:t>Adam </a:t>
            </a:r>
            <a:r>
              <a:rPr lang="en-US" err="1">
                <a:ea typeface="ＭＳ Ｐゴシック"/>
              </a:rPr>
              <a:t>Sorna</a:t>
            </a:r>
            <a:endParaRPr lang="en-US" err="1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50EDF18-B5FA-4E6E-923A-E5EB1D1310E8}"/>
              </a:ext>
            </a:extLst>
          </p:cNvPr>
          <p:cNvSpPr txBox="1">
            <a:spLocks/>
          </p:cNvSpPr>
          <p:nvPr/>
        </p:nvSpPr>
        <p:spPr>
          <a:xfrm>
            <a:off x="3801140" y="694308"/>
            <a:ext cx="1512537" cy="82876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 defTabSz="322263" rtl="0" eaLnBrk="0" fontAlgn="base" hangingPunct="0">
              <a:spcBef>
                <a:spcPts val="0"/>
              </a:spcBef>
              <a:spcAft>
                <a:spcPct val="0"/>
              </a:spcAft>
              <a:buFont typeface="Arial" charset="0"/>
              <a:buNone/>
              <a:defRPr sz="2000" b="1" i="0" kern="1200" baseline="0">
                <a:solidFill>
                  <a:srgbClr val="00C7D6"/>
                </a:solidFill>
                <a:latin typeface="+mj-lt"/>
                <a:ea typeface="ＭＳ Ｐゴシック" charset="0"/>
                <a:cs typeface="Trebuchet MS" panose="020B0603020202020204" pitchFamily="34" charset="0"/>
              </a:defRPr>
            </a:lvl1pPr>
            <a:lvl2pPr marL="323688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4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647376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3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971065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2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294753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2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618442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42131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65819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9508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ＭＳ Ｐゴシック"/>
              </a:rPr>
              <a:t>Keith Kaminski</a:t>
            </a:r>
            <a:endParaRPr lang="en-US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5179CADB-1AF4-4342-967C-23EEAC9C3D1F}"/>
              </a:ext>
            </a:extLst>
          </p:cNvPr>
          <p:cNvSpPr txBox="1">
            <a:spLocks/>
          </p:cNvSpPr>
          <p:nvPr/>
        </p:nvSpPr>
        <p:spPr>
          <a:xfrm>
            <a:off x="5629647" y="693880"/>
            <a:ext cx="1512537" cy="82876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 defTabSz="322263" rtl="0" eaLnBrk="0" fontAlgn="base" hangingPunct="0">
              <a:spcBef>
                <a:spcPts val="0"/>
              </a:spcBef>
              <a:spcAft>
                <a:spcPct val="0"/>
              </a:spcAft>
              <a:buFont typeface="Arial" charset="0"/>
              <a:buNone/>
              <a:defRPr sz="2000" b="1" i="0" kern="1200" baseline="0">
                <a:solidFill>
                  <a:srgbClr val="00C7D6"/>
                </a:solidFill>
                <a:latin typeface="+mj-lt"/>
                <a:ea typeface="ＭＳ Ｐゴシック" charset="0"/>
                <a:cs typeface="Trebuchet MS" panose="020B0603020202020204" pitchFamily="34" charset="0"/>
              </a:defRPr>
            </a:lvl1pPr>
            <a:lvl2pPr marL="323688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4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647376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3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971065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2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294753" indent="0" algn="l" defTabSz="322263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1200" b="1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618442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42131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65819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89508" indent="0" algn="l" defTabSz="323688" rtl="0" eaLnBrk="1" latinLnBrk="0" hangingPunct="1">
              <a:spcBef>
                <a:spcPct val="20000"/>
              </a:spcBef>
              <a:buFont typeface="Arial"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ＭＳ Ｐゴシック"/>
              </a:rPr>
              <a:t>Justin Dougherty</a:t>
            </a:r>
            <a:endParaRPr lang="en-US" err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6D5B6A8-91AC-3549-A370-6D1213FA6C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</a:blip>
          <a:srcRect t="14464"/>
          <a:stretch/>
        </p:blipFill>
        <p:spPr>
          <a:xfrm>
            <a:off x="1974741" y="1523068"/>
            <a:ext cx="1564088" cy="1569019"/>
          </a:xfrm>
          <a:prstGeom prst="rect">
            <a:avLst/>
          </a:prstGeom>
        </p:spPr>
      </p:pic>
      <p:pic>
        <p:nvPicPr>
          <p:cNvPr id="12" name="Picture 5">
            <a:extLst>
              <a:ext uri="{FF2B5EF4-FFF2-40B4-BE49-F238E27FC236}">
                <a16:creationId xmlns:a16="http://schemas.microsoft.com/office/drawing/2014/main" id="{3BCB2171-435A-B34B-96EF-AC38873DD8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66" r="13366"/>
          <a:stretch/>
        </p:blipFill>
        <p:spPr>
          <a:xfrm>
            <a:off x="3778218" y="1523068"/>
            <a:ext cx="1564088" cy="15690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16" y="1523068"/>
            <a:ext cx="1593777" cy="1569019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9AFA9991-E618-B741-AA07-E08B6787B50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</a:blip>
          <a:srcRect l="12055" r="7978"/>
          <a:stretch/>
        </p:blipFill>
        <p:spPr>
          <a:xfrm>
            <a:off x="5581695" y="1522640"/>
            <a:ext cx="1593777" cy="156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20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09C9A9B-E5FB-4632-92E5-1F149A43F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58603" tIns="29301" rIns="58603" bIns="29301" anchor="t">
            <a:normAutofit/>
          </a:bodyPr>
          <a:lstStyle/>
          <a:p>
            <a:r>
              <a:rPr lang="en-US">
                <a:ea typeface="ＭＳ Ｐゴシック"/>
              </a:rPr>
              <a:t>Course Overview</a:t>
            </a:r>
          </a:p>
          <a:p>
            <a:r>
              <a:rPr lang="en-US">
                <a:ea typeface="ＭＳ Ｐゴシック"/>
              </a:rPr>
              <a:t>Setting up your machine</a:t>
            </a:r>
          </a:p>
          <a:p>
            <a:r>
              <a:rPr lang="en-US">
                <a:ea typeface="ＭＳ Ｐゴシック"/>
              </a:rPr>
              <a:t>Example Relativity Application</a:t>
            </a:r>
          </a:p>
          <a:p>
            <a:r>
              <a:rPr lang="en-US">
                <a:ea typeface="ＭＳ Ｐゴシック"/>
              </a:rPr>
              <a:t>Beginning to Customize Objects with Relativity Forms</a:t>
            </a:r>
          </a:p>
          <a:p>
            <a:pPr lvl="1"/>
            <a:r>
              <a:rPr lang="en-US">
                <a:ea typeface="ＭＳ Ｐゴシック"/>
              </a:rPr>
              <a:t>Enabling Relativity Forms</a:t>
            </a:r>
          </a:p>
          <a:p>
            <a:r>
              <a:rPr lang="en-US">
                <a:ea typeface="ＭＳ Ｐゴシック"/>
              </a:rPr>
              <a:t>Writing Relativity Forms Event Handlers</a:t>
            </a:r>
          </a:p>
          <a:p>
            <a:pPr lvl="1"/>
            <a:r>
              <a:rPr lang="en-US">
                <a:ea typeface="ＭＳ Ｐゴシック"/>
              </a:rPr>
              <a:t>Reading and Manipulating Fields</a:t>
            </a:r>
          </a:p>
          <a:p>
            <a:pPr lvl="1"/>
            <a:r>
              <a:rPr lang="en-US">
                <a:ea typeface="ＭＳ Ｐゴシック"/>
              </a:rPr>
              <a:t>Generating Markup</a:t>
            </a:r>
            <a:endParaRPr lang="en-US"/>
          </a:p>
          <a:p>
            <a:pPr lvl="1"/>
            <a:r>
              <a:rPr lang="en-US">
                <a:ea typeface="ＭＳ Ｐゴシック"/>
              </a:rPr>
              <a:t>Calling APIs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044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>
              <a:ea typeface="+mj-lt"/>
              <a:cs typeface="+mj-lt"/>
            </a:endParaRPr>
          </a:p>
          <a:p>
            <a:r>
              <a:rPr lang="en-US">
                <a:ea typeface="+mj-lt"/>
                <a:cs typeface="+mj-lt"/>
              </a:rPr>
              <a:t>Enhance Relativity Development skills</a:t>
            </a:r>
            <a:endParaRPr lang="en-US"/>
          </a:p>
          <a:p>
            <a:r>
              <a:rPr lang="en-US">
                <a:ea typeface="+mj-lt"/>
                <a:cs typeface="+mj-lt"/>
              </a:rPr>
              <a:t>Interest You in Our New Technology which Excites Us</a:t>
            </a:r>
            <a:endParaRPr lang="en-US"/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Why are we doing this workshop?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542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Getting Started</a:t>
            </a:r>
          </a:p>
        </p:txBody>
      </p:sp>
    </p:spTree>
    <p:extLst>
      <p:ext uri="{BB962C8B-B14F-4D97-AF65-F5344CB8AC3E}">
        <p14:creationId xmlns:p14="http://schemas.microsoft.com/office/powerpoint/2010/main" val="1943821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You should see the following shortcut on the desktop. </a:t>
            </a:r>
            <a:endParaRPr lang="en-US"/>
          </a:p>
          <a:p>
            <a:pPr lvl="1"/>
            <a:r>
              <a:rPr lang="en-US">
                <a:ea typeface="ＭＳ Ｐゴシック"/>
              </a:rPr>
              <a:t>‘relativity-forms-workshop Shortcut’ </a:t>
            </a:r>
            <a:endParaRPr lang="en-US"/>
          </a:p>
          <a:p>
            <a:pPr lvl="1"/>
            <a:r>
              <a:rPr lang="en-US">
                <a:ea typeface="ＭＳ Ｐゴシック"/>
              </a:rPr>
              <a:t>It links to </a:t>
            </a:r>
            <a:r>
              <a:rPr lang="en-US">
                <a:ea typeface="+mj-lt"/>
                <a:cs typeface="+mj-lt"/>
              </a:rPr>
              <a:t>E:\relativity-forms-workshop-fest-2019</a:t>
            </a:r>
            <a:endParaRPr lang="en-US">
              <a:ea typeface="ＭＳ Ｐゴシック"/>
            </a:endParaRPr>
          </a:p>
          <a:p>
            <a:r>
              <a:rPr lang="en-US">
                <a:ea typeface="ＭＳ Ｐゴシック"/>
              </a:rPr>
              <a:t>Within this folder is a 'docs/workshop/' folder containing a document that has all the instructions for today’s workshop.</a:t>
            </a:r>
          </a:p>
          <a:p>
            <a:r>
              <a:rPr lang="en-US">
                <a:ea typeface="ＭＳ Ｐゴシック"/>
              </a:rPr>
              <a:t>Open PowerShell and a do pull on the </a:t>
            </a:r>
            <a:r>
              <a:rPr lang="en-US">
                <a:ea typeface="ＭＳ Ｐゴシック"/>
                <a:cs typeface="Arial"/>
              </a:rPr>
              <a:t>relativity-forms-workshop-fest-2019</a:t>
            </a:r>
            <a:r>
              <a:rPr lang="en-US">
                <a:ea typeface="ＭＳ Ｐゴシック"/>
              </a:rPr>
              <a:t> folder</a:t>
            </a:r>
          </a:p>
          <a:p>
            <a:pPr lvl="1"/>
            <a:r>
              <a:rPr lang="en-US">
                <a:ea typeface="ＭＳ Ｐゴシック"/>
              </a:rPr>
              <a:t>git pull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Workbook</a:t>
            </a:r>
          </a:p>
          <a:p>
            <a:r>
              <a:rPr lang="en-US"/>
              <a:t>Document</a:t>
            </a:r>
          </a:p>
        </p:txBody>
      </p:sp>
    </p:spTree>
    <p:extLst>
      <p:ext uri="{BB962C8B-B14F-4D97-AF65-F5344CB8AC3E}">
        <p14:creationId xmlns:p14="http://schemas.microsoft.com/office/powerpoint/2010/main" val="1944039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Follow instructions on Section 2.1 to access the various projects that will be used in the workshop.</a:t>
            </a:r>
          </a:p>
          <a:p>
            <a:r>
              <a:rPr lang="en-US">
                <a:ea typeface="ＭＳ Ｐゴシック"/>
              </a:rPr>
              <a:t>You have about 5 minutes to complete these instructions.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Workshop Projects</a:t>
            </a:r>
          </a:p>
        </p:txBody>
      </p:sp>
    </p:spTree>
    <p:extLst>
      <p:ext uri="{BB962C8B-B14F-4D97-AF65-F5344CB8AC3E}">
        <p14:creationId xmlns:p14="http://schemas.microsoft.com/office/powerpoint/2010/main" val="3712574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Follow instructions in Section 2.2 on page 8 to set up </a:t>
            </a:r>
            <a:r>
              <a:rPr lang="en-US" err="1">
                <a:ea typeface="ＭＳ Ｐゴシック"/>
              </a:rPr>
              <a:t>DevVM</a:t>
            </a:r>
            <a:r>
              <a:rPr lang="en-US">
                <a:ea typeface="ＭＳ Ｐゴシック"/>
              </a:rPr>
              <a:t> for accessing Relativity.</a:t>
            </a:r>
          </a:p>
          <a:p>
            <a:r>
              <a:rPr lang="en-US">
                <a:ea typeface="ＭＳ Ｐゴシック"/>
              </a:rPr>
              <a:t>You have about 10 minutes to set up your Dev VM.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DevVM Setup</a:t>
            </a:r>
          </a:p>
        </p:txBody>
      </p:sp>
    </p:spTree>
    <p:extLst>
      <p:ext uri="{BB962C8B-B14F-4D97-AF65-F5344CB8AC3E}">
        <p14:creationId xmlns:p14="http://schemas.microsoft.com/office/powerpoint/2010/main" val="1013093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Example Relativity Application</a:t>
            </a:r>
          </a:p>
        </p:txBody>
      </p:sp>
    </p:spTree>
    <p:extLst>
      <p:ext uri="{BB962C8B-B14F-4D97-AF65-F5344CB8AC3E}">
        <p14:creationId xmlns:p14="http://schemas.microsoft.com/office/powerpoint/2010/main" val="1076436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lativity Redesign 3">
  <a:themeElements>
    <a:clrScheme name="Relativity Rebrand">
      <a:dk1>
        <a:srgbClr val="000000"/>
      </a:dk1>
      <a:lt1>
        <a:srgbClr val="FFFFFF"/>
      </a:lt1>
      <a:dk2>
        <a:srgbClr val="6E6259"/>
      </a:dk2>
      <a:lt2>
        <a:srgbClr val="8B817A"/>
      </a:lt2>
      <a:accent1>
        <a:srgbClr val="F8981D"/>
      </a:accent1>
      <a:accent2>
        <a:srgbClr val="FFAD33"/>
      </a:accent2>
      <a:accent3>
        <a:srgbClr val="00A5DB"/>
      </a:accent3>
      <a:accent4>
        <a:srgbClr val="098EBC"/>
      </a:accent4>
      <a:accent5>
        <a:srgbClr val="005776"/>
      </a:accent5>
      <a:accent6>
        <a:srgbClr val="F0EFEE"/>
      </a:accent6>
      <a:hlink>
        <a:srgbClr val="F8981D"/>
      </a:hlink>
      <a:folHlink>
        <a:srgbClr val="8B817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lIns="58603" tIns="29301" rIns="58603" bIns="29301" anchor="ctr"/>
      <a:lstStyle>
        <a:defPPr algn="l">
          <a:spcBef>
            <a:spcPts val="2400"/>
          </a:spcBef>
          <a:defRPr sz="32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18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Relativity Redesign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2011-08-02T18:58:30Z</dcterms:created>
  <dcterms:modified xsi:type="dcterms:W3CDTF">2019-10-11T08:34:10Z</dcterms:modified>
</cp:coreProperties>
</file>

<file path=docProps/thumbnail.jpeg>
</file>